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304" r:id="rId4"/>
    <p:sldId id="287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3" r:id="rId13"/>
    <p:sldId id="314" r:id="rId14"/>
    <p:sldId id="315" r:id="rId15"/>
    <p:sldId id="302" r:id="rId16"/>
    <p:sldId id="316" r:id="rId17"/>
    <p:sldId id="283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paybooc Light" pitchFamily="2" charset="-127"/>
      <p:regular r:id="rId25"/>
    </p:embeddedFont>
    <p:embeddedFont>
      <p:font typeface="paybooc Medium" pitchFamily="2" charset="-127"/>
      <p:regular r:id="rId26"/>
    </p:embeddedFont>
    <p:embeddedFont>
      <p:font typeface="SEBANG Gothic OTF Regular" pitchFamily="2" charset="-127"/>
      <p:regular r:id="rId27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FF"/>
    <a:srgbClr val="0293FC"/>
    <a:srgbClr val="22A6FE"/>
    <a:srgbClr val="FE00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4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8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C41663-8A18-BD40-A962-92800E65EF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EDBE82-5FAD-8E44-886E-5BAC8A395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C4E455-51AB-6B43-AFC5-0D6AAD71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4851B9-E87E-944E-ADD0-09C63872A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A5C913-A7C9-C742-B36C-450EB6392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32553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4FA3F7-5A5A-7D48-AF97-241822A4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D63E95-C34C-0E4D-8C65-2748A60AD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01D42D-54C7-D04F-963D-0A528BB9F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6FB6B4-A9CB-5845-80E0-7335718E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1BFC31-0E60-824C-B97A-B85B4084A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96179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42BDC0-82A3-DE4E-88FE-76646FE8E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692FA0-20CF-164A-AA6A-FAC67FE64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1DD722-6D8B-8B44-B9E8-B608A70F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2F04EC-CB31-4247-8CBE-9BA26A413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6B650-8D44-0D4E-ACAB-E380BF61F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765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928B1-5FA5-484E-8893-1E664A20C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D22069-7C2F-DB4B-B495-B6908C12E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99FDBF-8790-9243-AFCC-4BAB3BF42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A351E-0D6E-234B-AA97-273E07D28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2FA130-78BD-3748-9F04-F963DE46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437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F8DDD-DAC2-B94F-9D4D-B93679AD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297779-4EE3-FD49-89AE-909DCC0FA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066AD8-3B6F-DC42-A07E-75089C918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78B1A-EAB8-8B47-BEE5-A0BB98538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310FF-9D99-D64D-A46A-AC9DE98F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1668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EA0A6-FA8C-2F41-B7CB-1C0DC45A1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8464AF-4E0E-CF40-A8CD-5B7B0CD7DE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7DF658-12C6-B14D-99C8-E85B7E6937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B817C7-EB72-AB4D-ADE2-33B3924F2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45F248-5F30-7840-BFAD-D72F1B63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A5FA40-9265-E84A-99E6-C4CD25E6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11660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04C78-1768-9E42-A2EC-F0438D247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F42F57-A0AC-3D4E-AD2C-E417FEB3E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7703D4-8AB5-5341-8B16-686769746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5E19E6-AA32-774D-AC8B-2C9FF1E4F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86E506-6B53-BB47-BAAD-86E55E9A54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2CD936-A4A5-9845-BC18-1BC64756A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98B4BB8-C1F0-004C-863C-EB9C462C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0C36A6-B315-A642-BD4F-C5206E80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9449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8EDB5-679D-7341-9113-A4DD71273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C323CC-AB8B-B345-9D20-38680705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C7FE25-3BE6-D54E-BBF4-7E7703F27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AE8461-E304-B34A-8812-EF76F8A77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17844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464F8D-232F-B144-A31A-2D1E106DA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7EF71DE-D193-E640-B474-9FBFC9481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338D68D-3E69-4547-A8E9-D6B52171D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3066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5958B-A277-9D4A-A3F4-5458B8928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9E5AFB-891A-DD4F-84B6-E836A05EDD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1ED20C-E899-E540-A44B-C426F521B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ABAFF9-F04C-DE4D-BABE-D1A9087A7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082FA7-2807-244D-A5EE-B3CE6174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C3C0E0-FB2B-E047-AF68-A68C3697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1251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C24F0B-34C2-4944-9297-1067D43F4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74B634-352B-7340-AD71-106E58D64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52516C-990D-9F4C-A695-8B6AC7953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045B3-EC5E-B640-8667-71146D63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5AC608-989D-CA40-B0F9-643E23D06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800063-FB32-504D-9422-EF37062C7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77989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ABF692E-1A29-414B-A551-0CCF97B7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0C1A4-E2A1-C04B-9576-664834CEA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0A1E95-1E56-7842-A58B-B2B1405EB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9CBC7-5AB5-5B45-A06A-ACEB01117DCF}" type="datetimeFigureOut">
              <a:rPr kumimoji="1" lang="ko-Kore-KR" altLang="en-US" smtClean="0"/>
              <a:t>2021. 11. 30.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AA4866-830C-FD46-A01C-E7819D30E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F1DA46-4BB3-FD4D-9C4D-F8DF030F6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96831-224F-A142-BA56-AF50B71B2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88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544256-B599-4341-87AC-5E53A1A293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803" y="173621"/>
            <a:ext cx="9144000" cy="1888542"/>
          </a:xfrm>
        </p:spPr>
        <p:txBody>
          <a:bodyPr/>
          <a:lstStyle/>
          <a:p>
            <a:pPr algn="l"/>
            <a:r>
              <a:rPr kumimoji="1" lang="ko-Kore-KR" altLang="en-US" b="1" dirty="0">
                <a:latin typeface="SEBANG Gothic OTF Regular" pitchFamily="2" charset="-127"/>
                <a:ea typeface="SEBANG Gothic OTF Regular" pitchFamily="2" charset="-127"/>
              </a:rPr>
              <a:t>빅데이터</a:t>
            </a:r>
            <a:r>
              <a:rPr kumimoji="1" lang="ko-Kore-KR" altLang="en-US" dirty="0">
                <a:latin typeface="SEBANG Gothic OTF Regular" pitchFamily="2" charset="-127"/>
                <a:ea typeface="SEBANG Gothic OTF Regular" pitchFamily="2" charset="-127"/>
              </a:rPr>
              <a:t>를</a:t>
            </a:r>
            <a:r>
              <a:rPr kumimoji="1" lang="ko-KR" altLang="en-US" dirty="0">
                <a:latin typeface="SEBANG Gothic OTF Regular" pitchFamily="2" charset="-127"/>
                <a:ea typeface="SEBANG Gothic OTF Regular" pitchFamily="2" charset="-127"/>
              </a:rPr>
              <a:t> 활용한</a:t>
            </a:r>
            <a:br>
              <a:rPr kumimoji="1" lang="en-US" altLang="ko-KR" dirty="0">
                <a:latin typeface="SEBANG Gothic OTF Regular" pitchFamily="2" charset="-127"/>
                <a:ea typeface="SEBANG Gothic OTF Regular" pitchFamily="2" charset="-127"/>
              </a:rPr>
            </a:br>
            <a:r>
              <a:rPr kumimoji="1" lang="ko-KR" altLang="en-US" dirty="0">
                <a:latin typeface="SEBANG Gothic OTF Regular" pitchFamily="2" charset="-127"/>
                <a:ea typeface="SEBANG Gothic OTF Regular" pitchFamily="2" charset="-127"/>
              </a:rPr>
              <a:t>스핀들 모터 </a:t>
            </a:r>
            <a:r>
              <a:rPr kumimoji="1" lang="ko-KR" altLang="en-US" dirty="0">
                <a:solidFill>
                  <a:srgbClr val="4A7BFF"/>
                </a:solidFill>
                <a:latin typeface="SEBANG Gothic OTF Regular" pitchFamily="2" charset="-127"/>
                <a:ea typeface="SEBANG Gothic OTF Regular" pitchFamily="2" charset="-127"/>
              </a:rPr>
              <a:t>고장 요인 </a:t>
            </a:r>
            <a:r>
              <a:rPr kumimoji="1" lang="ko-KR" altLang="en-US" dirty="0">
                <a:latin typeface="SEBANG Gothic OTF Regular" pitchFamily="2" charset="-127"/>
                <a:ea typeface="SEBANG Gothic OTF Regular" pitchFamily="2" charset="-127"/>
              </a:rPr>
              <a:t>분석</a:t>
            </a:r>
            <a:endParaRPr kumimoji="1" lang="ko-Kore-KR" altLang="en-US" dirty="0">
              <a:latin typeface="SEBANG Gothic OTF Regular" pitchFamily="2" charset="-127"/>
              <a:ea typeface="SEBANG Gothic OTF Regular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B265C9-29B6-A048-9052-2DD2891C6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03" y="2062163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4000" b="1" dirty="0">
                <a:latin typeface="paybooc Light" pitchFamily="2" charset="-127"/>
                <a:ea typeface="paybooc Light" pitchFamily="2" charset="-127"/>
              </a:rPr>
              <a:t>Progress 1 :</a:t>
            </a:r>
            <a:r>
              <a:rPr kumimoji="1" lang="ko-KR" altLang="en-US" sz="4000" b="1" dirty="0">
                <a:latin typeface="paybooc Light" pitchFamily="2" charset="-127"/>
                <a:ea typeface="paybooc Light" pitchFamily="2" charset="-127"/>
              </a:rPr>
              <a:t> </a:t>
            </a:r>
            <a:r>
              <a:rPr kumimoji="1" lang="en-US" altLang="ko-KR" sz="4000" b="1" dirty="0">
                <a:latin typeface="paybooc Light" pitchFamily="2" charset="-127"/>
                <a:ea typeface="paybooc Light" pitchFamily="2" charset="-127"/>
              </a:rPr>
              <a:t>Real Big Data</a:t>
            </a:r>
            <a:endParaRPr kumimoji="1" lang="ko-Kore-KR" altLang="en-US" sz="4000" b="1" dirty="0">
              <a:latin typeface="paybooc Light" pitchFamily="2" charset="-127"/>
              <a:ea typeface="paybooc Light" pitchFamily="2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B72419D-117E-A248-AE63-8CB5D5CC9C9E}"/>
              </a:ext>
            </a:extLst>
          </p:cNvPr>
          <p:cNvSpPr txBox="1">
            <a:spLocks/>
          </p:cNvSpPr>
          <p:nvPr/>
        </p:nvSpPr>
        <p:spPr>
          <a:xfrm>
            <a:off x="2950028" y="440866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3200" b="1" dirty="0">
                <a:latin typeface="paybooc Medium" pitchFamily="2" charset="-127"/>
                <a:ea typeface="paybooc Medium" pitchFamily="2" charset="-127"/>
              </a:rPr>
              <a:t>1</a:t>
            </a:r>
            <a:r>
              <a:rPr kumimoji="1" lang="ko-KR" altLang="en-US" sz="3200" b="1" dirty="0">
                <a:latin typeface="paybooc Medium" pitchFamily="2" charset="-127"/>
                <a:ea typeface="paybooc Medium" pitchFamily="2" charset="-127"/>
              </a:rPr>
              <a:t>조</a:t>
            </a:r>
            <a:endParaRPr kumimoji="1" lang="en-US" altLang="ko-KR" sz="3200" b="1" dirty="0">
              <a:latin typeface="paybooc Medium" pitchFamily="2" charset="-127"/>
              <a:ea typeface="paybooc Medium" pitchFamily="2" charset="-127"/>
            </a:endParaRPr>
          </a:p>
          <a:p>
            <a:pPr algn="r"/>
            <a:r>
              <a:rPr kumimoji="1" lang="ko-KR" altLang="en-US" sz="2800" dirty="0">
                <a:latin typeface="paybooc Medium" pitchFamily="2" charset="-127"/>
                <a:ea typeface="paybooc Medium" pitchFamily="2" charset="-127"/>
              </a:rPr>
              <a:t>이의진</a:t>
            </a:r>
            <a:endParaRPr kumimoji="1" lang="en-US" altLang="ko-KR" sz="2800" dirty="0">
              <a:latin typeface="paybooc Medium" pitchFamily="2" charset="-127"/>
              <a:ea typeface="paybooc Medium" pitchFamily="2" charset="-127"/>
            </a:endParaRPr>
          </a:p>
          <a:p>
            <a:pPr algn="r"/>
            <a:r>
              <a:rPr kumimoji="1" lang="ko-KR" altLang="en-US" sz="2800" dirty="0">
                <a:latin typeface="paybooc Medium" pitchFamily="2" charset="-127"/>
                <a:ea typeface="paybooc Medium" pitchFamily="2" charset="-127"/>
              </a:rPr>
              <a:t>박상준</a:t>
            </a:r>
          </a:p>
          <a:p>
            <a:pPr algn="r"/>
            <a:endParaRPr kumimoji="1" lang="ko-KR" altLang="en-US" sz="2800" dirty="0">
              <a:latin typeface="paybooc Light" pitchFamily="2" charset="-127"/>
              <a:ea typeface="paybooc Light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3F3E1CD-9FFB-694C-801F-364FE1139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03" y="3429000"/>
            <a:ext cx="3603172" cy="360317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230028D-2105-4D4D-AFD8-2E53911FA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11190">
            <a:off x="4171767" y="3155496"/>
            <a:ext cx="2034540" cy="2034540"/>
          </a:xfrm>
          <a:prstGeom prst="rect">
            <a:avLst/>
          </a:prstGeom>
        </p:spPr>
      </p:pic>
      <p:pic>
        <p:nvPicPr>
          <p:cNvPr id="16" name="그림 15" descr="화살이(가) 표시된 사진&#10;&#10;자동 생성된 설명">
            <a:extLst>
              <a:ext uri="{FF2B5EF4-FFF2-40B4-BE49-F238E27FC236}">
                <a16:creationId xmlns:a16="http://schemas.microsoft.com/office/drawing/2014/main" id="{2B6073EA-9104-6B42-9D47-C5212B001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039668">
            <a:off x="371364" y="3099880"/>
            <a:ext cx="1081813" cy="1081813"/>
          </a:xfrm>
          <a:prstGeom prst="rect">
            <a:avLst/>
          </a:prstGeom>
        </p:spPr>
      </p:pic>
      <p:pic>
        <p:nvPicPr>
          <p:cNvPr id="17" name="그림 16" descr="화살이(가) 표시된 사진&#10;&#10;자동 생성된 설명">
            <a:extLst>
              <a:ext uri="{FF2B5EF4-FFF2-40B4-BE49-F238E27FC236}">
                <a16:creationId xmlns:a16="http://schemas.microsoft.com/office/drawing/2014/main" id="{291FE738-372A-EF41-91D9-3A1CA9267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511890">
            <a:off x="2936034" y="2905593"/>
            <a:ext cx="1081813" cy="108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67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1583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일단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정리는 마쳤다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5ADA51F-380E-BA4E-9046-A0675E3BB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2544535"/>
            <a:ext cx="64770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02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1583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일단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정리는 마쳤다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159099-0FC9-7F41-9C2D-074B327B4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886" y="2060280"/>
            <a:ext cx="737616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0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221461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(3)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Pyspark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일괄 전환 시 램 부족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C91C3A-F5BA-9245-85CB-DF0F16978D7D}"/>
              </a:ext>
            </a:extLst>
          </p:cNvPr>
          <p:cNvSpPr txBox="1"/>
          <p:nvPr/>
        </p:nvSpPr>
        <p:spPr>
          <a:xfrm>
            <a:off x="599291" y="5869070"/>
            <a:ext cx="109934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2400" b="1" dirty="0" err="1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PySpark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의 </a:t>
            </a:r>
            <a:r>
              <a:rPr kumimoji="1" lang="en-US" altLang="ko-KR" sz="2400" b="1" dirty="0" err="1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DataFrame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으</a:t>
            </a:r>
            <a:r>
              <a:rPr kumimoji="1" lang="ko-Kore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로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 전환 시 </a:t>
            </a:r>
            <a:r>
              <a:rPr kumimoji="1" lang="en-US" altLang="ko-KR" sz="3200" b="1" dirty="0" err="1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OutOfMemory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 문제</a:t>
            </a:r>
            <a:r>
              <a:rPr kumimoji="1" lang="en-US" altLang="ko-KR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!</a:t>
            </a:r>
            <a:endParaRPr kumimoji="1" lang="ko-Kore-KR" altLang="en-US" sz="2400" b="1" dirty="0">
              <a:solidFill>
                <a:srgbClr val="4A7BFF"/>
              </a:solidFill>
              <a:latin typeface="paybooc Medium" pitchFamily="2" charset="-127"/>
              <a:ea typeface="paybooc Medium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294731E-C492-4746-92CB-BA6F8EBD7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517" y="1750975"/>
            <a:ext cx="7021292" cy="3701340"/>
          </a:xfrm>
          <a:prstGeom prst="rect">
            <a:avLst/>
          </a:prstGeom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E60F914E-D2B0-D64F-A6B7-29A5D57BEE54}"/>
              </a:ext>
            </a:extLst>
          </p:cNvPr>
          <p:cNvCxnSpPr/>
          <p:nvPr/>
        </p:nvCxnSpPr>
        <p:spPr>
          <a:xfrm>
            <a:off x="3744963" y="3954634"/>
            <a:ext cx="86198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46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221461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(3)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Pyspark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일괄 전환 시 램 부족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!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9B06999-20EF-F943-B447-29B851215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724" y="1693343"/>
            <a:ext cx="8142514" cy="457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0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221461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(3)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Pyspark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일괄 전환 시 램 부족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CAF5B80-8775-6A46-A6FA-DDE623398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51" y="1693343"/>
            <a:ext cx="6015863" cy="508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40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3.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향후 진행 계획</a:t>
            </a:r>
            <a:endParaRPr lang="ko-Kore-KR" altLang="en-US" sz="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E46036-FDA8-3647-94D8-AD3D91FD6ACA}"/>
              </a:ext>
            </a:extLst>
          </p:cNvPr>
          <p:cNvSpPr txBox="1"/>
          <p:nvPr/>
        </p:nvSpPr>
        <p:spPr>
          <a:xfrm>
            <a:off x="359343" y="1367434"/>
            <a:ext cx="1147331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만약 모든 방법을 다 동원해도 빅데이터로 처리를 하기에 하드웨어적으로 무리가 있을 경우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데이터 양을 줄여서 프로젝트 진행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제한 기한이 있음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)</a:t>
            </a:r>
          </a:p>
          <a:p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→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데이터를 적은 수의 하위 데이터셋으로 나눈 후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,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각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하위 </a:t>
            </a:r>
            <a:r>
              <a:rPr kumimoji="1" lang="ko-KR" altLang="en-US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데이터셋을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대표하는 값을</a:t>
            </a:r>
            <a:endParaRPr kumimoji="1" lang="en-US" altLang="ko-KR" sz="2400" dirty="0">
              <a:solidFill>
                <a:srgbClr val="4A7BFF"/>
              </a:solidFill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    선정하여 먼저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Clustering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을 진행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한 후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,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Clustering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결과 문제가 생겼다고 판단되는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    하위 데이터 셋에 대해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한 번 더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Clustering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진행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하여 요인 분석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위에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기술한 바와 같이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Noise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Cancel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빈도를 높은 쪽에서 낮은 쪽으로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Clustering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처리하면서 결과 정리 및 시각화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정리된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정보 및 시각화를 이용하여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고장 원인 분석</a:t>
            </a:r>
            <a:endParaRPr kumimoji="1" lang="en-US" altLang="ko-KR" sz="2400" dirty="0">
              <a:solidFill>
                <a:srgbClr val="4A7BFF"/>
              </a:solidFill>
              <a:latin typeface="paybooc Medium" panose="020B0600000101010101" charset="-127"/>
              <a:ea typeface="paybooc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608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3.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향후 진행 계획</a:t>
            </a:r>
            <a:endParaRPr lang="ko-Kore-KR" altLang="en-US" sz="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E46036-FDA8-3647-94D8-AD3D91FD6ACA}"/>
              </a:ext>
            </a:extLst>
          </p:cNvPr>
          <p:cNvSpPr txBox="1"/>
          <p:nvPr/>
        </p:nvSpPr>
        <p:spPr>
          <a:xfrm>
            <a:off x="359343" y="1192708"/>
            <a:ext cx="1147331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ko-Kore-KR" sz="2400" dirty="0">
              <a:solidFill>
                <a:srgbClr val="4A7BFF"/>
              </a:solidFill>
              <a:latin typeface="paybooc Medium" panose="020B0600000101010101" charset="-127"/>
              <a:ea typeface="paybooc Medium" panose="020B0600000101010101" charset="-127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6.6</a:t>
            </a:r>
            <a:r>
              <a:rPr kumimoji="1" lang="ko-KR" altLang="en-US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억개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데이터 모두 사용하여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Clustering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할 수 있는 방법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고안 필요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Q. </a:t>
            </a:r>
            <a:r>
              <a:rPr kumimoji="1" lang="en-US" altLang="ko-Kore-KR" sz="2400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전환 시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split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되는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data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개수를 더 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작게하면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가능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?</a:t>
            </a:r>
          </a:p>
          <a:p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Q. </a:t>
            </a:r>
            <a:r>
              <a:rPr kumimoji="1" lang="en-US" altLang="ko-Kore-KR" sz="2400" dirty="0" err="1">
                <a:latin typeface="paybooc Medium" panose="020B0600000101010101" charset="-127"/>
                <a:ea typeface="paybooc Medium" panose="020B0600000101010101" charset="-127"/>
              </a:rPr>
              <a:t>Colab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에서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GPU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를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사용하여 돌리면 가능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?</a:t>
            </a: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203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8F3B7DF-8C40-BC4E-B723-D050E3246166}"/>
              </a:ext>
            </a:extLst>
          </p:cNvPr>
          <p:cNvSpPr/>
          <p:nvPr/>
        </p:nvSpPr>
        <p:spPr>
          <a:xfrm>
            <a:off x="3048000" y="2875002"/>
            <a:ext cx="6096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ko-Kore-KR" altLang="en-US" sz="6600" dirty="0">
                <a:latin typeface="SEBANG Gothic OTF Regular" pitchFamily="2" charset="-127"/>
                <a:ea typeface="SEBANG Gothic OTF Regular" pitchFamily="2" charset="-127"/>
              </a:rPr>
              <a:t>감사합니다</a:t>
            </a:r>
            <a:endParaRPr lang="ko-Kore-KR" altLang="en-US" sz="6600" dirty="0">
              <a:solidFill>
                <a:srgbClr val="FE00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70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8F3B7DF-8C40-BC4E-B723-D050E3246166}"/>
              </a:ext>
            </a:extLst>
          </p:cNvPr>
          <p:cNvSpPr/>
          <p:nvPr/>
        </p:nvSpPr>
        <p:spPr>
          <a:xfrm>
            <a:off x="325872" y="283886"/>
            <a:ext cx="6096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발표 </a:t>
            </a:r>
            <a:r>
              <a:rPr kumimoji="1" lang="ko-KR" altLang="en-US" sz="5000" dirty="0">
                <a:solidFill>
                  <a:srgbClr val="4A7BFF"/>
                </a:solidFill>
                <a:latin typeface="SEBANG Gothic OTF Regular" pitchFamily="2" charset="-127"/>
                <a:ea typeface="SEBANG Gothic OTF Regular" pitchFamily="2" charset="-127"/>
              </a:rPr>
              <a:t>순서</a:t>
            </a:r>
            <a:endParaRPr lang="ko-Kore-KR" altLang="en-US" sz="5000" dirty="0">
              <a:solidFill>
                <a:srgbClr val="4A7BFF"/>
              </a:solidFill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199C6807-EB4D-6A41-99B8-C05ED15B54D4}"/>
              </a:ext>
            </a:extLst>
          </p:cNvPr>
          <p:cNvSpPr txBox="1">
            <a:spLocks/>
          </p:cNvSpPr>
          <p:nvPr/>
        </p:nvSpPr>
        <p:spPr>
          <a:xfrm>
            <a:off x="698549" y="2164474"/>
            <a:ext cx="7482530" cy="414488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AutoNum type="arabicPeriod"/>
            </a:pPr>
            <a:r>
              <a:rPr kumimoji="1" lang="ko-KR" altLang="en-US" sz="2400" b="1" dirty="0">
                <a:latin typeface="paybooc Medium" panose="020B0600000101010101" charset="-127"/>
                <a:ea typeface="paybooc Medium" panose="020B0600000101010101" charset="-127"/>
              </a:rPr>
              <a:t>프로젝트 진행 과정과 현황</a:t>
            </a:r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 algn="l">
              <a:buAutoNum type="arabicPeriod"/>
            </a:pPr>
            <a:endParaRPr kumimoji="1" lang="ko-KR" altLang="en-US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ko-KR" altLang="en-US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  <a:t>2. </a:t>
            </a:r>
            <a:r>
              <a:rPr kumimoji="1" lang="ko-KR" altLang="en-US" sz="2400" b="1" dirty="0">
                <a:latin typeface="paybooc Medium" panose="020B0600000101010101" charset="-127"/>
                <a:ea typeface="paybooc Medium" panose="020B0600000101010101" charset="-127"/>
              </a:rPr>
              <a:t>  너무 빠르게 등장한 </a:t>
            </a:r>
            <a: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  <a:t>Challenging Point</a:t>
            </a:r>
          </a:p>
          <a:p>
            <a:pPr algn="l"/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r>
              <a:rPr kumimoji="1" lang="ko-KR" altLang="en-US" sz="24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  <a:t>3.</a:t>
            </a:r>
            <a:r>
              <a:rPr kumimoji="1" lang="ko-KR" altLang="en-US" sz="2400" b="1" dirty="0">
                <a:latin typeface="paybooc Medium" panose="020B0600000101010101" charset="-127"/>
                <a:ea typeface="paybooc Medium" panose="020B0600000101010101" charset="-127"/>
              </a:rPr>
              <a:t>   향후 진행 계획</a:t>
            </a:r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b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</a:br>
            <a: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  <a:t>  </a:t>
            </a:r>
            <a:b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</a:br>
            <a:r>
              <a:rPr kumimoji="1" lang="ko-KR" altLang="en-US" sz="2400" b="1" dirty="0">
                <a:latin typeface="paybooc Medium" panose="020B0600000101010101" charset="-127"/>
                <a:ea typeface="paybooc Medium" panose="020B0600000101010101" charset="-127"/>
              </a:rPr>
              <a:t>   </a:t>
            </a:r>
            <a:br>
              <a:rPr kumimoji="1" lang="en-US" altLang="ko-KR" sz="2400" b="1" dirty="0">
                <a:latin typeface="paybooc Medium" panose="020B0600000101010101" charset="-127"/>
                <a:ea typeface="paybooc Medium" panose="020B0600000101010101" charset="-127"/>
              </a:rPr>
            </a:br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en-US" altLang="ko-KR" sz="2400" b="1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algn="l"/>
            <a:endParaRPr kumimoji="1" lang="ko-KR" altLang="en-US" sz="2400" b="1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3" name="그림 2" descr="레고, 장난감이(가) 표시된 사진&#10;&#10;자동 생성된 설명">
            <a:extLst>
              <a:ext uri="{FF2B5EF4-FFF2-40B4-BE49-F238E27FC236}">
                <a16:creationId xmlns:a16="http://schemas.microsoft.com/office/drawing/2014/main" id="{B4BD58DF-761C-1446-A376-B7555939D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2330" y="1379220"/>
            <a:ext cx="360045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0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1.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프로젝트 진행 과정과 현황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(1)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개요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83A849-FF42-8144-8D6C-AE906ABE9859}"/>
              </a:ext>
            </a:extLst>
          </p:cNvPr>
          <p:cNvSpPr txBox="1"/>
          <p:nvPr/>
        </p:nvSpPr>
        <p:spPr>
          <a:xfrm>
            <a:off x="359343" y="3105835"/>
            <a:ext cx="3086100" cy="646331"/>
          </a:xfrm>
          <a:prstGeom prst="rect">
            <a:avLst/>
          </a:prstGeom>
          <a:noFill/>
          <a:ln w="47625">
            <a:solidFill>
              <a:srgbClr val="4A7B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>
                <a:solidFill>
                  <a:srgbClr val="4A7BFF"/>
                </a:solidFill>
              </a:rPr>
              <a:t>Preprocessing</a:t>
            </a:r>
            <a:endParaRPr kumimoji="1" lang="ko-Kore-KR" altLang="en-US" sz="3600" dirty="0">
              <a:solidFill>
                <a:srgbClr val="4A7B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A4497-F5B2-BE45-81C6-DB960189E314}"/>
              </a:ext>
            </a:extLst>
          </p:cNvPr>
          <p:cNvSpPr txBox="1"/>
          <p:nvPr/>
        </p:nvSpPr>
        <p:spPr>
          <a:xfrm>
            <a:off x="4482317" y="3105834"/>
            <a:ext cx="3086100" cy="646331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Clustering</a:t>
            </a:r>
            <a:endParaRPr kumimoji="1" lang="ko-Kore-KR" altLang="en-US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0310AB-3369-1145-B33B-3AE7092EBAAC}"/>
              </a:ext>
            </a:extLst>
          </p:cNvPr>
          <p:cNvSpPr txBox="1"/>
          <p:nvPr/>
        </p:nvSpPr>
        <p:spPr>
          <a:xfrm>
            <a:off x="8605291" y="3105833"/>
            <a:ext cx="3086100" cy="646331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600" dirty="0"/>
              <a:t>Analysis</a:t>
            </a:r>
            <a:endParaRPr kumimoji="1" lang="ko-Kore-KR" altLang="en-US" sz="3600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B1927E8-467B-BB44-927D-6FBDFE08B036}"/>
              </a:ext>
            </a:extLst>
          </p:cNvPr>
          <p:cNvCxnSpPr/>
          <p:nvPr/>
        </p:nvCxnSpPr>
        <p:spPr>
          <a:xfrm>
            <a:off x="3657600" y="3428998"/>
            <a:ext cx="5715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32D94182-104F-A14D-AA11-DAA196AD4212}"/>
              </a:ext>
            </a:extLst>
          </p:cNvPr>
          <p:cNvCxnSpPr/>
          <p:nvPr/>
        </p:nvCxnSpPr>
        <p:spPr>
          <a:xfrm>
            <a:off x="7844790" y="3428998"/>
            <a:ext cx="5715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993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1.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프로젝트 진행 과정과 현황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Preprocessing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7B7B6-AA00-EB4C-906A-A3CD2F9AF954}"/>
              </a:ext>
            </a:extLst>
          </p:cNvPr>
          <p:cNvSpPr txBox="1"/>
          <p:nvPr/>
        </p:nvSpPr>
        <p:spPr>
          <a:xfrm>
            <a:off x="359343" y="1528065"/>
            <a:ext cx="1183265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</a:br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1. Raw Data</a:t>
            </a: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를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정리하고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Concat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하여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하나의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en-US" altLang="ko-KR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바꾼다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2.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을 </a:t>
            </a:r>
            <a:r>
              <a:rPr kumimoji="1" lang="en-US" altLang="ko-KR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PySpark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의 </a:t>
            </a:r>
            <a:r>
              <a:rPr kumimoji="1" lang="en-US" altLang="ko-KR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sz="2400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바꾸어 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분산형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병렬 처리를 가능케 한다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데이터가 </a:t>
            </a:r>
            <a:r>
              <a:rPr kumimoji="1" lang="ko-KR" altLang="en-US" dirty="0" err="1">
                <a:latin typeface="paybooc Medium" panose="020B0600000101010101" charset="-127"/>
                <a:ea typeface="paybooc Medium" panose="020B0600000101010101" charset="-127"/>
              </a:rPr>
              <a:t>매우매우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 크므로 반드시 이 과정을 거쳐야 한다</a:t>
            </a:r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.)</a:t>
            </a: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>
              <a:buAutoNum type="arabicPeriod" startAt="3"/>
            </a:pPr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Standardization -&gt; Outlier Removing -&gt;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Normalization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–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 err="1">
                <a:latin typeface="paybooc Medium" panose="020B0600000101010101" charset="-127"/>
                <a:ea typeface="paybooc Medium" panose="020B0600000101010101" charset="-127"/>
              </a:rPr>
              <a:t>MinMax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)</a:t>
            </a:r>
            <a:b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</a:b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4.  SVD </a:t>
            </a: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수행</a:t>
            </a: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116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1.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프로젝트 진행 과정과 현황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Preprocessing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7B7B6-AA00-EB4C-906A-A3CD2F9AF954}"/>
              </a:ext>
            </a:extLst>
          </p:cNvPr>
          <p:cNvSpPr txBox="1"/>
          <p:nvPr/>
        </p:nvSpPr>
        <p:spPr>
          <a:xfrm>
            <a:off x="359343" y="4831058"/>
            <a:ext cx="11832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-&gt;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Noise Canceling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의 정도를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높음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-&gt;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낮음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)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방향으로 연구 수행</a:t>
            </a:r>
            <a:b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</a:b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-&gt;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고장 원인에 대한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거시적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-&gt;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미시적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)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원인 방향으로 연구 수행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-&gt;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Noise</a:t>
            </a:r>
            <a:r>
              <a:rPr kumimoji="1" lang="ko-KR" altLang="en-US" sz="2400" dirty="0" err="1">
                <a:latin typeface="paybooc Medium" panose="020B0600000101010101" charset="-127"/>
                <a:ea typeface="paybooc Medium" panose="020B0600000101010101" charset="-127"/>
              </a:rPr>
              <a:t>를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최대한 안 없애는 것이 좋으나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데이터가 지나치게 커져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현재 환경에서 처리가 힘듦</a:t>
            </a: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E1764-7883-5648-950F-3630EBF256BF}"/>
              </a:ext>
            </a:extLst>
          </p:cNvPr>
          <p:cNvSpPr txBox="1"/>
          <p:nvPr/>
        </p:nvSpPr>
        <p:spPr>
          <a:xfrm>
            <a:off x="359343" y="2359062"/>
            <a:ext cx="109934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2400" b="1" dirty="0">
                <a:latin typeface="paybooc Medium" pitchFamily="2" charset="-127"/>
                <a:ea typeface="paybooc Medium" pitchFamily="2" charset="-127"/>
              </a:rPr>
              <a:t>고장</a:t>
            </a:r>
            <a:r>
              <a:rPr kumimoji="1" lang="ko-KR" altLang="en-US" sz="2400" b="1" dirty="0">
                <a:latin typeface="paybooc Medium" pitchFamily="2" charset="-127"/>
                <a:ea typeface="paybooc Medium" pitchFamily="2" charset="-127"/>
              </a:rPr>
              <a:t> 원인 분석 문제에서 </a:t>
            </a:r>
            <a:r>
              <a:rPr kumimoji="1" lang="en-US" altLang="ko-KR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Noise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는 중요한 데이터</a:t>
            </a:r>
            <a:endParaRPr kumimoji="1" lang="en-US" altLang="ko-KR" sz="2400" b="1" dirty="0">
              <a:solidFill>
                <a:srgbClr val="4A7BFF"/>
              </a:solidFill>
              <a:latin typeface="paybooc Medium" pitchFamily="2" charset="-127"/>
              <a:ea typeface="paybooc Medium" pitchFamily="2" charset="-127"/>
            </a:endParaRPr>
          </a:p>
          <a:p>
            <a:pPr algn="ctr"/>
            <a:endParaRPr kumimoji="1" lang="en-US" altLang="ko-Kore-KR" sz="2400" b="1" dirty="0">
              <a:latin typeface="paybooc Medium" pitchFamily="2" charset="-127"/>
              <a:ea typeface="paybooc Medium" pitchFamily="2" charset="-127"/>
            </a:endParaRPr>
          </a:p>
          <a:p>
            <a:pPr algn="ctr"/>
            <a:r>
              <a:rPr kumimoji="1" lang="en-US" altLang="ko-Kore-KR" sz="2400" b="1" dirty="0">
                <a:latin typeface="paybooc Medium" pitchFamily="2" charset="-127"/>
                <a:ea typeface="paybooc Medium" pitchFamily="2" charset="-127"/>
              </a:rPr>
              <a:t>VS</a:t>
            </a:r>
          </a:p>
          <a:p>
            <a:pPr algn="ctr"/>
            <a:endParaRPr kumimoji="1" lang="en-US" altLang="ko-Kore-KR" sz="2400" b="1" dirty="0">
              <a:latin typeface="paybooc Medium" pitchFamily="2" charset="-127"/>
              <a:ea typeface="paybooc Medium" pitchFamily="2" charset="-127"/>
            </a:endParaRPr>
          </a:p>
          <a:p>
            <a:pPr algn="ctr"/>
            <a:r>
              <a:rPr kumimoji="1" lang="ko-Kore-KR" altLang="en-US" sz="2400" b="1" dirty="0">
                <a:latin typeface="paybooc Medium" pitchFamily="2" charset="-127"/>
                <a:ea typeface="paybooc Medium" pitchFamily="2" charset="-127"/>
              </a:rPr>
              <a:t>너무나도</a:t>
            </a:r>
            <a:r>
              <a:rPr kumimoji="1" lang="ko-KR" altLang="en-US" sz="2400" b="1" dirty="0">
                <a:latin typeface="paybooc Medium" pitchFamily="2" charset="-127"/>
                <a:ea typeface="paybooc Medium" pitchFamily="2" charset="-127"/>
              </a:rPr>
              <a:t> 큰 데이터</a:t>
            </a:r>
            <a:r>
              <a:rPr kumimoji="1" lang="en-US" altLang="ko-KR" sz="2400" b="1" dirty="0">
                <a:latin typeface="paybooc Medium" pitchFamily="2" charset="-127"/>
                <a:ea typeface="paybooc Medium" pitchFamily="2" charset="-127"/>
              </a:rPr>
              <a:t>,</a:t>
            </a:r>
            <a:r>
              <a:rPr kumimoji="1" lang="ko-KR" altLang="en-US" sz="2400" b="1" dirty="0">
                <a:latin typeface="paybooc Medium" pitchFamily="2" charset="-127"/>
                <a:ea typeface="paybooc Medium" pitchFamily="2" charset="-127"/>
              </a:rPr>
              <a:t> </a:t>
            </a:r>
            <a:r>
              <a:rPr kumimoji="1" lang="ko-KR" altLang="en-US" sz="2400" b="1" dirty="0">
                <a:solidFill>
                  <a:srgbClr val="4A7BFF"/>
                </a:solidFill>
                <a:latin typeface="paybooc Medium" pitchFamily="2" charset="-127"/>
                <a:ea typeface="paybooc Medium" pitchFamily="2" charset="-127"/>
              </a:rPr>
              <a:t>용량을 줄여야 함</a:t>
            </a:r>
            <a:endParaRPr kumimoji="1" lang="ko-Kore-KR" altLang="en-US" sz="2400" b="1" dirty="0">
              <a:solidFill>
                <a:srgbClr val="4A7BFF"/>
              </a:solidFill>
              <a:latin typeface="paybooc Medium" pitchFamily="2" charset="-127"/>
              <a:ea typeface="paybooc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43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86832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1.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프로젝트 진행 과정과 현황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Preprocessing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BDCA40-9F42-244C-9D82-C05A68605B30}"/>
              </a:ext>
            </a:extLst>
          </p:cNvPr>
          <p:cNvSpPr txBox="1"/>
          <p:nvPr/>
        </p:nvSpPr>
        <p:spPr>
          <a:xfrm>
            <a:off x="359343" y="1909065"/>
            <a:ext cx="11832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Noise Canceling </a:t>
            </a: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정도</a:t>
            </a: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>
              <a:buAutoNum type="arabicPeriod"/>
            </a:pPr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SVD</a:t>
            </a: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에서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k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값이 낮을 수록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Noise Canceling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정도가 높다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b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</a:b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>
              <a:buAutoNum type="arabicPeriod"/>
            </a:pP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>
              <a:buAutoNum type="arabicPeriod"/>
            </a:pPr>
            <a:r>
              <a:rPr kumimoji="1" lang="en-US" altLang="ko-Kore-KR" sz="2400" dirty="0">
                <a:latin typeface="paybooc Medium" panose="020B0600000101010101" charset="-127"/>
                <a:ea typeface="paybooc Medium" panose="020B0600000101010101" charset="-127"/>
              </a:rPr>
              <a:t>Standardization </a:t>
            </a:r>
            <a:r>
              <a:rPr kumimoji="1" lang="ko-Kore-KR" altLang="en-US" sz="2400" dirty="0">
                <a:latin typeface="paybooc Medium" panose="020B0600000101010101" charset="-127"/>
                <a:ea typeface="paybooc Medium" panose="020B0600000101010101" charset="-127"/>
              </a:rPr>
              <a:t>후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Outlier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Removing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 을 위한 표준편차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Thresholding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과정에서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낮은 </a:t>
            </a:r>
            <a:r>
              <a:rPr kumimoji="1" lang="en-US" altLang="ko-KR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Threshold </a:t>
            </a:r>
            <a:r>
              <a:rPr kumimoji="1" lang="ko-KR" altLang="en-US" sz="2400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값을 취할수록 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Noise Canceling </a:t>
            </a:r>
            <a:r>
              <a:rPr kumimoji="1" lang="ko-KR" altLang="en-US" sz="2400" dirty="0">
                <a:latin typeface="paybooc Medium" panose="020B0600000101010101" charset="-127"/>
                <a:ea typeface="paybooc Medium" panose="020B0600000101010101" charset="-127"/>
              </a:rPr>
              <a:t>비율이 높다</a:t>
            </a:r>
            <a:r>
              <a:rPr kumimoji="1" lang="en-US" altLang="ko-KR" sz="2400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endParaRPr kumimoji="1" lang="en-US" altLang="ko-Kore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596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1583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(1) 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무슨 문제가 있는가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BDCA40-9F42-244C-9D82-C05A68605B30}"/>
              </a:ext>
            </a:extLst>
          </p:cNvPr>
          <p:cNvSpPr txBox="1"/>
          <p:nvPr/>
        </p:nvSpPr>
        <p:spPr>
          <a:xfrm>
            <a:off x="359341" y="2085093"/>
            <a:ext cx="11832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3600" b="1" dirty="0">
                <a:latin typeface="paybooc Medium" panose="020B0600000101010101" charset="-127"/>
                <a:ea typeface="paybooc Medium" panose="020B0600000101010101" charset="-127"/>
              </a:rPr>
              <a:t>데이터가</a:t>
            </a:r>
            <a:r>
              <a:rPr kumimoji="1" lang="ko-KR" altLang="en-US" sz="3600" b="1" dirty="0">
                <a:latin typeface="paybooc Medium" panose="020B0600000101010101" charset="-127"/>
                <a:ea typeface="paybooc Medium" panose="020B0600000101010101" charset="-127"/>
              </a:rPr>
              <a:t> 커도 너무 크다</a:t>
            </a:r>
            <a:r>
              <a:rPr kumimoji="1" lang="en-US" altLang="ko-KR" sz="3600" b="1" dirty="0">
                <a:latin typeface="paybooc Medium" panose="020B0600000101010101" charset="-127"/>
                <a:ea typeface="paybooc Medium" panose="020B0600000101010101" charset="-127"/>
              </a:rPr>
              <a:t>!!!</a:t>
            </a:r>
            <a:r>
              <a:rPr kumimoji="1" lang="ko-KR" altLang="en-US" sz="36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3600" b="1" dirty="0">
                <a:latin typeface="paybooc Medium" panose="020B0600000101010101" charset="-127"/>
                <a:ea typeface="paybooc Medium" panose="020B0600000101010101" charset="-127"/>
              </a:rPr>
              <a:t>(feat.</a:t>
            </a:r>
            <a:r>
              <a:rPr kumimoji="1" lang="ko-KR" altLang="en-US" sz="3600" b="1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sz="3600" b="1" dirty="0">
                <a:latin typeface="paybooc Medium" panose="020B0600000101010101" charset="-127"/>
                <a:ea typeface="paybooc Medium" panose="020B0600000101010101" charset="-127"/>
              </a:rPr>
              <a:t>6</a:t>
            </a:r>
            <a:r>
              <a:rPr kumimoji="1" lang="ko-KR" altLang="en-US" sz="3600" b="1" dirty="0">
                <a:latin typeface="paybooc Medium" panose="020B0600000101010101" charset="-127"/>
                <a:ea typeface="paybooc Medium" panose="020B0600000101010101" charset="-127"/>
              </a:rPr>
              <a:t>억</a:t>
            </a:r>
            <a:r>
              <a:rPr kumimoji="1" lang="en-US" altLang="ko-KR" sz="3600" b="1" dirty="0">
                <a:latin typeface="paybooc Medium" panose="020B0600000101010101" charset="-127"/>
                <a:ea typeface="paybooc Medium" panose="020B0600000101010101" charset="-127"/>
              </a:rPr>
              <a:t>6</a:t>
            </a:r>
            <a:r>
              <a:rPr kumimoji="1" lang="ko-KR" altLang="en-US" sz="3600" b="1" dirty="0" err="1">
                <a:latin typeface="paybooc Medium" panose="020B0600000101010101" charset="-127"/>
                <a:ea typeface="paybooc Medium" panose="020B0600000101010101" charset="-127"/>
              </a:rPr>
              <a:t>천만개</a:t>
            </a:r>
            <a:r>
              <a:rPr kumimoji="1" lang="en-US" altLang="ko-KR" sz="3600" b="1" dirty="0">
                <a:latin typeface="paybooc Medium" panose="020B0600000101010101" charset="-127"/>
                <a:ea typeface="paybooc Medium" panose="020B0600000101010101" charset="-127"/>
              </a:rPr>
              <a:t>..)</a:t>
            </a:r>
            <a:endParaRPr kumimoji="1" lang="en-US" altLang="ko-Kore-KR" sz="3600" b="1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554B5-FD22-314E-8382-E8771304D662}"/>
              </a:ext>
            </a:extLst>
          </p:cNvPr>
          <p:cNvSpPr txBox="1"/>
          <p:nvPr/>
        </p:nvSpPr>
        <p:spPr>
          <a:xfrm>
            <a:off x="359342" y="2997637"/>
            <a:ext cx="118326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kumimoji="1" lang="en-US" altLang="ko-Kore-KR" dirty="0">
                <a:latin typeface="paybooc Medium" panose="020B0600000101010101" charset="-127"/>
                <a:ea typeface="paybooc Medium" panose="020B0600000101010101" charset="-127"/>
              </a:rPr>
            </a:br>
            <a:r>
              <a:rPr kumimoji="1" lang="en-US" altLang="ko-Kore-KR" dirty="0">
                <a:latin typeface="paybooc Medium" panose="020B0600000101010101" charset="-127"/>
                <a:ea typeface="paybooc Medium" panose="020B0600000101010101" charset="-127"/>
              </a:rPr>
              <a:t>1. Raw Data</a:t>
            </a:r>
            <a:r>
              <a:rPr kumimoji="1" lang="ko-Kore-KR" altLang="en-US" dirty="0">
                <a:latin typeface="paybooc Medium" panose="020B0600000101010101" charset="-127"/>
                <a:ea typeface="paybooc Medium" panose="020B0600000101010101" charset="-127"/>
              </a:rPr>
              <a:t>를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 정리하고 </a:t>
            </a:r>
            <a:r>
              <a:rPr kumimoji="1" lang="en-US" altLang="ko-KR" dirty="0" err="1">
                <a:latin typeface="paybooc Medium" panose="020B0600000101010101" charset="-127"/>
                <a:ea typeface="paybooc Medium" panose="020B0600000101010101" charset="-127"/>
              </a:rPr>
              <a:t>Concat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하여 하나의 </a:t>
            </a:r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en-US" altLang="ko-KR" dirty="0" err="1"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dirty="0" err="1">
                <a:latin typeface="paybooc Medium" panose="020B0600000101010101" charset="-127"/>
                <a:ea typeface="paybooc Medium" panose="020B0600000101010101" charset="-127"/>
              </a:rPr>
              <a:t>으로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 바꾼다</a:t>
            </a:r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</a:p>
          <a:p>
            <a:endParaRPr kumimoji="1" lang="en-US" altLang="ko-Kore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2.</a:t>
            </a:r>
            <a:r>
              <a:rPr kumimoji="1" lang="ko-KR" altLang="en-US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</a:t>
            </a:r>
            <a:r>
              <a:rPr kumimoji="1" lang="en-US" altLang="ko-KR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en-US" altLang="ko-KR" b="1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을 </a:t>
            </a:r>
            <a:r>
              <a:rPr kumimoji="1" lang="en-US" altLang="ko-KR" b="1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Pyspark</a:t>
            </a:r>
            <a:r>
              <a:rPr kumimoji="1" lang="ko-KR" altLang="en-US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의 </a:t>
            </a:r>
            <a:r>
              <a:rPr kumimoji="1" lang="en-US" altLang="ko-KR" b="1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DataFrame</a:t>
            </a:r>
            <a:r>
              <a:rPr kumimoji="1" lang="ko-KR" altLang="en-US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형태로 바꾸어 </a:t>
            </a:r>
            <a:r>
              <a:rPr kumimoji="1" lang="ko-KR" altLang="en-US" b="1" dirty="0" err="1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분산형</a:t>
            </a:r>
            <a:r>
              <a:rPr kumimoji="1" lang="ko-KR" altLang="en-US" b="1" dirty="0">
                <a:solidFill>
                  <a:srgbClr val="4A7BFF"/>
                </a:solidFill>
                <a:latin typeface="paybooc Medium" panose="020B0600000101010101" charset="-127"/>
                <a:ea typeface="paybooc Medium" panose="020B0600000101010101" charset="-127"/>
              </a:rPr>
              <a:t> 병렬 처리를 가능케 한다</a:t>
            </a:r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 </a:t>
            </a:r>
            <a:endParaRPr kumimoji="1" lang="en-US" altLang="ko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(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데이터가 </a:t>
            </a:r>
            <a:r>
              <a:rPr kumimoji="1" lang="ko-KR" altLang="en-US" dirty="0" err="1">
                <a:latin typeface="paybooc Medium" panose="020B0600000101010101" charset="-127"/>
                <a:ea typeface="paybooc Medium" panose="020B0600000101010101" charset="-127"/>
              </a:rPr>
              <a:t>매우매우</a:t>
            </a:r>
            <a:r>
              <a:rPr kumimoji="1" lang="ko-KR" altLang="en-US" dirty="0">
                <a:latin typeface="paybooc Medium" panose="020B0600000101010101" charset="-127"/>
                <a:ea typeface="paybooc Medium" panose="020B0600000101010101" charset="-127"/>
              </a:rPr>
              <a:t> 크므로 반드시 이 과정을 거쳐야 한다</a:t>
            </a:r>
            <a:r>
              <a:rPr kumimoji="1" lang="en-US" altLang="ko-KR" dirty="0">
                <a:latin typeface="paybooc Medium" panose="020B0600000101010101" charset="-127"/>
                <a:ea typeface="paybooc Medium" panose="020B0600000101010101" charset="-127"/>
              </a:rPr>
              <a:t>.)</a:t>
            </a:r>
          </a:p>
          <a:p>
            <a:endParaRPr kumimoji="1" lang="en-US" altLang="ko-Kore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pPr marL="457200" indent="-457200">
              <a:buAutoNum type="arabicPeriod" startAt="3"/>
            </a:pPr>
            <a:r>
              <a:rPr kumimoji="1" lang="en-US" altLang="ko-Kore-KR" dirty="0">
                <a:latin typeface="paybooc Medium" panose="020B0600000101010101" charset="-127"/>
                <a:ea typeface="paybooc Medium" panose="020B0600000101010101" charset="-127"/>
              </a:rPr>
              <a:t>Standardization -&gt; </a:t>
            </a:r>
            <a:r>
              <a:rPr kumimoji="1" lang="en-US" altLang="ko-Kore-KR" dirty="0" err="1">
                <a:latin typeface="paybooc Medium" panose="020B0600000101010101" charset="-127"/>
                <a:ea typeface="paybooc Medium" panose="020B0600000101010101" charset="-127"/>
              </a:rPr>
              <a:t>Outliar</a:t>
            </a:r>
            <a:r>
              <a:rPr kumimoji="1" lang="en-US" altLang="ko-Kore-KR" dirty="0">
                <a:latin typeface="paybooc Medium" panose="020B0600000101010101" charset="-127"/>
                <a:ea typeface="paybooc Medium" panose="020B0600000101010101" charset="-127"/>
              </a:rPr>
              <a:t> Removing -&gt; Normalization</a:t>
            </a:r>
            <a:endParaRPr kumimoji="1" lang="ko-Kore-KR" altLang="en-US" dirty="0">
              <a:latin typeface="paybooc Medium" panose="020B0600000101010101" charset="-127"/>
              <a:ea typeface="paybooc Medium" panose="020B0600000101010101" charset="-127"/>
            </a:endParaRPr>
          </a:p>
          <a:p>
            <a:endParaRPr kumimoji="1" lang="en-US" altLang="ko-Kore-KR" dirty="0">
              <a:latin typeface="paybooc Medium" panose="020B0600000101010101" charset="-127"/>
              <a:ea typeface="paybooc Medium" panose="020B0600000101010101" charset="-127"/>
            </a:endParaRPr>
          </a:p>
          <a:p>
            <a:r>
              <a:rPr kumimoji="1" lang="en-US" altLang="ko-Kore-KR" dirty="0">
                <a:latin typeface="paybooc Medium" panose="020B0600000101010101" charset="-127"/>
                <a:ea typeface="paybooc Medium" panose="020B0600000101010101" charset="-127"/>
              </a:rPr>
              <a:t>4.  SVD </a:t>
            </a:r>
            <a:r>
              <a:rPr kumimoji="1" lang="ko-Kore-KR" altLang="en-US" dirty="0">
                <a:latin typeface="paybooc Medium" panose="020B0600000101010101" charset="-127"/>
                <a:ea typeface="paybooc Medium" panose="020B0600000101010101" charset="-127"/>
              </a:rPr>
              <a:t>수행</a:t>
            </a:r>
            <a:endParaRPr kumimoji="1" lang="en-US" altLang="ko-Kore-KR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94F1BE0-C803-A44D-AFB6-CAFB9A92A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318"/>
          <a:stretch/>
        </p:blipFill>
        <p:spPr>
          <a:xfrm>
            <a:off x="7309374" y="4724551"/>
            <a:ext cx="4683566" cy="1501523"/>
          </a:xfrm>
          <a:prstGeom prst="rect">
            <a:avLst/>
          </a:prstGeom>
        </p:spPr>
      </p:pic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A7FABA84-E62B-8347-B947-EC6A43B96593}"/>
              </a:ext>
            </a:extLst>
          </p:cNvPr>
          <p:cNvCxnSpPr/>
          <p:nvPr/>
        </p:nvCxnSpPr>
        <p:spPr>
          <a:xfrm>
            <a:off x="8113116" y="6135205"/>
            <a:ext cx="66396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7675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1583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일단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정리는 마쳤다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65261AC-C797-AB49-AC14-9EB2A2C80C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6" y="1935883"/>
            <a:ext cx="5389267" cy="406214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58C55B0-DEEB-B749-80B8-A5DB2DB3A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845" y="1754898"/>
            <a:ext cx="6182112" cy="446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7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8E1E316-BB82-4F48-943D-A2D26B1B2F26}"/>
              </a:ext>
            </a:extLst>
          </p:cNvPr>
          <p:cNvSpPr/>
          <p:nvPr/>
        </p:nvSpPr>
        <p:spPr>
          <a:xfrm>
            <a:off x="140676" y="237588"/>
            <a:ext cx="115832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2.</a:t>
            </a:r>
            <a:r>
              <a:rPr kumimoji="1" lang="ko-KR" altLang="en-US" sz="5000" dirty="0">
                <a:latin typeface="SEBANG Gothic OTF Regular" pitchFamily="2" charset="-127"/>
                <a:ea typeface="SEBANG Gothic OTF Regular" pitchFamily="2" charset="-127"/>
              </a:rPr>
              <a:t> 너무 빠르게 등장한 </a:t>
            </a:r>
            <a:r>
              <a:rPr kumimoji="1" lang="en-US" altLang="ko-KR" sz="5000" dirty="0">
                <a:latin typeface="SEBANG Gothic OTF Regular" pitchFamily="2" charset="-127"/>
                <a:ea typeface="SEBANG Gothic OTF Regular" pitchFamily="2" charset="-127"/>
              </a:rPr>
              <a:t>Challenging Point</a:t>
            </a:r>
            <a:endParaRPr lang="ko-Kore-KR" altLang="en-US" sz="5000" dirty="0">
              <a:solidFill>
                <a:srgbClr val="FE003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F1CC00-105D-49B8-9A7E-74EE807255C8}"/>
              </a:ext>
            </a:extLst>
          </p:cNvPr>
          <p:cNvSpPr txBox="1"/>
          <p:nvPr/>
        </p:nvSpPr>
        <p:spPr>
          <a:xfrm>
            <a:off x="359343" y="1165520"/>
            <a:ext cx="1147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(2)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 일단 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pandas </a:t>
            </a:r>
            <a:r>
              <a:rPr kumimoji="1" lang="ko-KR" altLang="en-US" sz="2800" b="1" dirty="0">
                <a:latin typeface="paybooc Medium" panose="020B0600000101010101" charset="-127"/>
                <a:ea typeface="paybooc Medium" panose="020B0600000101010101" charset="-127"/>
              </a:rPr>
              <a:t>정리는 마쳤다</a:t>
            </a:r>
            <a:r>
              <a:rPr kumimoji="1" lang="en-US" altLang="ko-KR" sz="2800" b="1" dirty="0">
                <a:latin typeface="paybooc Medium" panose="020B0600000101010101" charset="-127"/>
                <a:ea typeface="paybooc Medium" panose="020B0600000101010101" charset="-127"/>
              </a:rPr>
              <a:t>.</a:t>
            </a:r>
            <a:endParaRPr kumimoji="1" lang="en-US" altLang="ko-KR" sz="2400" dirty="0">
              <a:latin typeface="paybooc Medium" panose="020B0600000101010101" charset="-127"/>
              <a:ea typeface="paybooc Medium" panose="020B0600000101010101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F325AD-7EB3-0F44-874D-337BFB935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07" y="1854737"/>
            <a:ext cx="5406645" cy="46830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DAE35BE-5FE1-154F-AA6F-0EA122A49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295" y="1854737"/>
            <a:ext cx="6204873" cy="484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3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569</Words>
  <Application>Microsoft Macintosh PowerPoint</Application>
  <PresentationFormat>와이드스크린</PresentationFormat>
  <Paragraphs>97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paybooc Light</vt:lpstr>
      <vt:lpstr>Calibri Light</vt:lpstr>
      <vt:lpstr>paybooc Medium</vt:lpstr>
      <vt:lpstr>Calibri</vt:lpstr>
      <vt:lpstr>SEBANG Gothic OTF Regular</vt:lpstr>
      <vt:lpstr>Arial</vt:lpstr>
      <vt:lpstr>Office 테마</vt:lpstr>
      <vt:lpstr>빅데이터를 활용한 스핀들 모터 고장 요인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딥러닝을 활용한  비속어 필터링 시스템</dc:title>
  <dc:creator>이의진</dc:creator>
  <cp:lastModifiedBy>이의진</cp:lastModifiedBy>
  <cp:revision>98</cp:revision>
  <dcterms:created xsi:type="dcterms:W3CDTF">2021-11-16T04:37:58Z</dcterms:created>
  <dcterms:modified xsi:type="dcterms:W3CDTF">2021-11-30T05:02:17Z</dcterms:modified>
</cp:coreProperties>
</file>

<file path=docProps/thumbnail.jpeg>
</file>